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Roboto"/>
      <p:regular r:id="rId41"/>
      <p:bold r:id="rId42"/>
      <p:italic r:id="rId43"/>
      <p:boldItalic r:id="rId44"/>
    </p:embeddedFont>
    <p:embeddedFont>
      <p:font typeface="Nunito"/>
      <p:regular r:id="rId45"/>
      <p:bold r:id="rId46"/>
      <p:italic r:id="rId47"/>
      <p:boldItalic r:id="rId48"/>
    </p:embeddedFont>
    <p:embeddedFont>
      <p:font typeface="Montserrat"/>
      <p:regular r:id="rId49"/>
      <p:bold r:id="rId50"/>
      <p:italic r:id="rId51"/>
      <p:boldItalic r:id="rId52"/>
    </p:embeddedFont>
    <p:embeddedFont>
      <p:font typeface="Maven Pro"/>
      <p:regular r:id="rId53"/>
      <p:bold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44" Type="http://schemas.openxmlformats.org/officeDocument/2006/relationships/font" Target="fonts/Roboto-boldItalic.fntdata"/><Relationship Id="rId43" Type="http://schemas.openxmlformats.org/officeDocument/2006/relationships/font" Target="fonts/Roboto-italic.fntdata"/><Relationship Id="rId46" Type="http://schemas.openxmlformats.org/officeDocument/2006/relationships/font" Target="fonts/Nunito-bold.fntdata"/><Relationship Id="rId45" Type="http://schemas.openxmlformats.org/officeDocument/2006/relationships/font" Target="fonts/Nuni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Nunito-boldItalic.fntdata"/><Relationship Id="rId47" Type="http://schemas.openxmlformats.org/officeDocument/2006/relationships/font" Target="fonts/Nunito-italic.fntdata"/><Relationship Id="rId49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-italic.fntdata"/><Relationship Id="rId50" Type="http://schemas.openxmlformats.org/officeDocument/2006/relationships/font" Target="fonts/Montserrat-bold.fntdata"/><Relationship Id="rId53" Type="http://schemas.openxmlformats.org/officeDocument/2006/relationships/font" Target="fonts/MavenPro-regular.fntdata"/><Relationship Id="rId52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MavenPr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791080bd86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791080bd86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791080bd8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791080bd8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79813a470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79813a470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79813a470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79813a470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79813a470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79813a470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b58a71ec27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b58a71ec27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b58a71ec27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b58a71ec27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791080bd86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791080bd86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791080bd86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791080bd86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b9e72f390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b9e72f390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776220a0bc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776220a0bc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b58a71ec27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b58a71ec27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791080bd8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791080bd8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b6903b116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b6903b116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b9e72f390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b9e72f390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b44709175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b44709175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b5cfed043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b5cfed043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b5cfed043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b5cfed043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b44709175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b44709175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b5cfed043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b5cfed043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b5cfed043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b5cfed043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791080bd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791080bd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b4c55d7a0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b4c55d7a0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b5cfed043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b5cfed043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b5cfed0439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b5cfed043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b5cfed0439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b5cfed043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b5cfed0439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b5cfed0439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b91d778f15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b91d778f15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776220a0bc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776220a0bc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b6903b11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b6903b11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776220a0bc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776220a0bc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791080bd8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791080bd8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791080bd8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791080bd8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b58a71ec27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b58a71ec27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hyperlink" Target="https://it.wikipedia.org/wiki/Discromatopsia" TargetMode="External"/><Relationship Id="rId5" Type="http://schemas.openxmlformats.org/officeDocument/2006/relationships/hyperlink" Target="https://it.wikipedia.org/wiki/Discromatopsia" TargetMode="External"/><Relationship Id="rId6" Type="http://schemas.openxmlformats.org/officeDocument/2006/relationships/image" Target="../media/image11.png"/><Relationship Id="rId7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Relationship Id="rId4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jpg"/><Relationship Id="rId4" Type="http://schemas.openxmlformats.org/officeDocument/2006/relationships/image" Target="../media/image2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jpg"/><Relationship Id="rId4" Type="http://schemas.openxmlformats.org/officeDocument/2006/relationships/image" Target="../media/image27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jpg"/><Relationship Id="rId4" Type="http://schemas.openxmlformats.org/officeDocument/2006/relationships/image" Target="../media/image34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jpg"/><Relationship Id="rId4" Type="http://schemas.openxmlformats.org/officeDocument/2006/relationships/image" Target="../media/image35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633450" y="1635300"/>
            <a:ext cx="4696500" cy="19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Simulazione e mitigazione degli effetti del daltonismo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777375" y="4078025"/>
            <a:ext cx="46965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/>
              <a:t>Presentazione a cura di Emilio Rovaris &amp; Elia Ferri</a:t>
            </a:r>
            <a:endParaRPr sz="1400"/>
          </a:p>
        </p:txBody>
      </p:sp>
      <p:sp>
        <p:nvSpPr>
          <p:cNvPr id="279" name="Google Shape;279;p13"/>
          <p:cNvSpPr txBox="1"/>
          <p:nvPr/>
        </p:nvSpPr>
        <p:spPr>
          <a:xfrm>
            <a:off x="777375" y="696900"/>
            <a:ext cx="36207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45">
                <a:latin typeface="Montserrat"/>
                <a:ea typeface="Montserrat"/>
                <a:cs typeface="Montserrat"/>
                <a:sym typeface="Montserrat"/>
              </a:rPr>
              <a:t>Università degli studi di Milano</a:t>
            </a:r>
            <a:endParaRPr sz="3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45">
                <a:latin typeface="Montserrat"/>
                <a:ea typeface="Montserrat"/>
                <a:cs typeface="Montserrat"/>
                <a:sym typeface="Montserrat"/>
              </a:rPr>
              <a:t>Corso: Principi e modelli della percezione</a:t>
            </a:r>
            <a:endParaRPr sz="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2"/>
          <p:cNvSpPr txBox="1"/>
          <p:nvPr>
            <p:ph type="title"/>
          </p:nvPr>
        </p:nvSpPr>
        <p:spPr>
          <a:xfrm>
            <a:off x="2932988" y="386550"/>
            <a:ext cx="3327300" cy="84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/>
              <a:t>Diffusione</a:t>
            </a:r>
            <a:endParaRPr sz="3200"/>
          </a:p>
        </p:txBody>
      </p:sp>
      <p:sp>
        <p:nvSpPr>
          <p:cNvPr id="337" name="Google Shape;337;p22"/>
          <p:cNvSpPr txBox="1"/>
          <p:nvPr/>
        </p:nvSpPr>
        <p:spPr>
          <a:xfrm>
            <a:off x="444588" y="1521325"/>
            <a:ext cx="4090500" cy="26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 stima che nel mondo </a:t>
            </a:r>
            <a:r>
              <a:rPr b="1" lang="it">
                <a:solidFill>
                  <a:srgbClr val="00FF00"/>
                </a:solidFill>
                <a:latin typeface="Roboto"/>
                <a:ea typeface="Roboto"/>
                <a:cs typeface="Roboto"/>
                <a:sym typeface="Roboto"/>
              </a:rPr>
              <a:t>1 uomo su 12 </a:t>
            </a:r>
            <a:r>
              <a:rPr lang="it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sia affetto da daltonismo (circa 8%)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 stima che nel mondo </a:t>
            </a:r>
            <a:r>
              <a:rPr b="1" lang="it">
                <a:solidFill>
                  <a:srgbClr val="00FF00"/>
                </a:solidFill>
                <a:latin typeface="Roboto"/>
                <a:ea typeface="Roboto"/>
                <a:cs typeface="Roboto"/>
                <a:sym typeface="Roboto"/>
              </a:rPr>
              <a:t>1 donna su 200</a:t>
            </a:r>
            <a:r>
              <a:rPr lang="it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sia affetto da daltonismo (circa 0.5%)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00FF00"/>
                </a:solidFill>
                <a:latin typeface="Roboto"/>
                <a:ea typeface="Roboto"/>
                <a:cs typeface="Roboto"/>
                <a:sym typeface="Roboto"/>
              </a:rPr>
              <a:t>350 milioni</a:t>
            </a:r>
            <a:r>
              <a:rPr lang="it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di persone </a:t>
            </a:r>
            <a:r>
              <a:rPr lang="it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affette da daltonismo </a:t>
            </a:r>
            <a:r>
              <a:rPr lang="it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nel mondo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00FF00"/>
                </a:solidFill>
                <a:latin typeface="Roboto"/>
                <a:ea typeface="Roboto"/>
                <a:cs typeface="Roboto"/>
                <a:sym typeface="Roboto"/>
              </a:rPr>
              <a:t>2,2 - 2,5 milioni</a:t>
            </a:r>
            <a:r>
              <a:rPr lang="it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di daltonici </a:t>
            </a:r>
            <a:r>
              <a:rPr lang="it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 Italia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8" name="Google Shape;3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6137" y="1347858"/>
            <a:ext cx="3943275" cy="2960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3"/>
          <p:cNvSpPr txBox="1"/>
          <p:nvPr/>
        </p:nvSpPr>
        <p:spPr>
          <a:xfrm>
            <a:off x="2307900" y="209275"/>
            <a:ext cx="45282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it" sz="2500">
                <a:solidFill>
                  <a:schemeClr val="lt1"/>
                </a:solidFill>
              </a:rPr>
              <a:t>Strumenti per la diagnosi</a:t>
            </a:r>
            <a:endParaRPr sz="2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4" name="Google Shape;344;p23"/>
          <p:cNvSpPr txBox="1"/>
          <p:nvPr/>
        </p:nvSpPr>
        <p:spPr>
          <a:xfrm>
            <a:off x="234225" y="1174950"/>
            <a:ext cx="4575300" cy="27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Il </a:t>
            </a:r>
            <a:r>
              <a:rPr b="1" lang="it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test di Ishihara</a:t>
            </a:r>
            <a:r>
              <a:rPr lang="it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, ad ora il più utilizzato per la diagnosi delle varie forme di daltonismo, ha origine nel 1917 e deve il nome al suo ideatore, il Dr Shinobu Ishihara. 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Il test si compone di varie </a:t>
            </a:r>
            <a:r>
              <a:rPr b="1" lang="it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tavole </a:t>
            </a:r>
            <a:r>
              <a:rPr lang="it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contenenti puntini di vario colore che formano numeri o simboli visibili solo da persone affette da daltonismo o vice versa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Per ottenere i risultati più accurati, è necessario una fonte di luce intorno a 6000–7000 K di Temperatura di colore (ideale: 6500 K)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45" name="Google Shape;345;p23"/>
          <p:cNvPicPr preferRelativeResize="0"/>
          <p:nvPr/>
        </p:nvPicPr>
        <p:blipFill rotWithShape="1">
          <a:blip r:embed="rId3">
            <a:alphaModFix/>
          </a:blip>
          <a:srcRect b="0" l="14227" r="13145" t="0"/>
          <a:stretch/>
        </p:blipFill>
        <p:spPr>
          <a:xfrm>
            <a:off x="5032725" y="1174950"/>
            <a:ext cx="3877050" cy="27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000" y="4128725"/>
            <a:ext cx="5505450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4"/>
          <p:cNvSpPr txBox="1"/>
          <p:nvPr/>
        </p:nvSpPr>
        <p:spPr>
          <a:xfrm>
            <a:off x="2307900" y="427350"/>
            <a:ext cx="45282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it" sz="2300">
                <a:solidFill>
                  <a:schemeClr val="lt1"/>
                </a:solidFill>
              </a:rPr>
              <a:t>Tavole di Ishihara</a:t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2" name="Google Shape;352;p24"/>
          <p:cNvSpPr txBox="1"/>
          <p:nvPr/>
        </p:nvSpPr>
        <p:spPr>
          <a:xfrm>
            <a:off x="314650" y="3810900"/>
            <a:ext cx="2206500" cy="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100"/>
              </a:spcAft>
              <a:buNone/>
            </a:pPr>
            <a:r>
              <a:rPr b="1" lang="it" sz="1050">
                <a:solidFill>
                  <a:srgbClr val="00FF00"/>
                </a:solidFill>
              </a:rPr>
              <a:t>Tavole di fuga</a:t>
            </a:r>
            <a:r>
              <a:rPr b="1" lang="it" sz="1050">
                <a:solidFill>
                  <a:schemeClr val="lt1"/>
                </a:solidFill>
              </a:rPr>
              <a:t>:</a:t>
            </a:r>
            <a:r>
              <a:rPr lang="it" sz="1050">
                <a:solidFill>
                  <a:schemeClr val="lt1"/>
                </a:solidFill>
              </a:rPr>
              <a:t> solo le persone con una normale visione dei colori possono riconoscere la figura.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3" name="Google Shape;353;p24"/>
          <p:cNvPicPr preferRelativeResize="0"/>
          <p:nvPr/>
        </p:nvPicPr>
        <p:blipFill rotWithShape="1">
          <a:blip r:embed="rId3">
            <a:alphaModFix/>
          </a:blip>
          <a:srcRect b="6192" l="6718" r="8564" t="7205"/>
          <a:stretch/>
        </p:blipFill>
        <p:spPr>
          <a:xfrm>
            <a:off x="6464050" y="1242325"/>
            <a:ext cx="2314056" cy="23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4"/>
          <p:cNvSpPr txBox="1"/>
          <p:nvPr/>
        </p:nvSpPr>
        <p:spPr>
          <a:xfrm>
            <a:off x="6339025" y="3818675"/>
            <a:ext cx="25641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100"/>
              </a:spcAft>
              <a:buNone/>
            </a:pPr>
            <a:r>
              <a:rPr b="1" lang="it" sz="1050">
                <a:solidFill>
                  <a:srgbClr val="00FF00"/>
                </a:solidFill>
              </a:rPr>
              <a:t>Tavola dimostrativa</a:t>
            </a:r>
            <a:r>
              <a:rPr b="1" lang="it" sz="1050">
                <a:solidFill>
                  <a:srgbClr val="00FF00"/>
                </a:solidFill>
              </a:rPr>
              <a:t>:</a:t>
            </a:r>
            <a:r>
              <a:rPr lang="it" sz="1050">
                <a:solidFill>
                  <a:schemeClr val="lt1"/>
                </a:solidFill>
              </a:rPr>
              <a:t> progettata per essere visibile da tutte le persone, normali o con deficit della visione dei colori.</a:t>
            </a:r>
            <a:endParaRPr/>
          </a:p>
        </p:txBody>
      </p:sp>
      <p:sp>
        <p:nvSpPr>
          <p:cNvPr id="355" name="Google Shape;355;p24"/>
          <p:cNvSpPr txBox="1"/>
          <p:nvPr/>
        </p:nvSpPr>
        <p:spPr>
          <a:xfrm>
            <a:off x="3289938" y="3880800"/>
            <a:ext cx="25641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50">
                <a:solidFill>
                  <a:srgbClr val="00FF00"/>
                </a:solidFill>
              </a:rPr>
              <a:t>Tavole di trasformazione</a:t>
            </a:r>
            <a:r>
              <a:rPr lang="it" sz="1050">
                <a:solidFill>
                  <a:schemeClr val="lt1"/>
                </a:solidFill>
              </a:rPr>
              <a:t>: gli individui con un difetto della visione dei colori dovrebbero vedere una figura diversa.</a:t>
            </a:r>
            <a:endParaRPr sz="1050">
              <a:solidFill>
                <a:schemeClr val="lt1"/>
              </a:solidFill>
            </a:endParaRPr>
          </a:p>
        </p:txBody>
      </p:sp>
      <p:pic>
        <p:nvPicPr>
          <p:cNvPr id="356" name="Google Shape;35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4975" y="1267962"/>
            <a:ext cx="2314050" cy="2314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4"/>
          <p:cNvPicPr preferRelativeResize="0"/>
          <p:nvPr/>
        </p:nvPicPr>
        <p:blipFill rotWithShape="1">
          <a:blip r:embed="rId5">
            <a:alphaModFix/>
          </a:blip>
          <a:srcRect b="4731" l="10055" r="11321" t="4458"/>
          <a:stretch/>
        </p:blipFill>
        <p:spPr>
          <a:xfrm>
            <a:off x="314650" y="1270787"/>
            <a:ext cx="2365300" cy="2308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5"/>
          <p:cNvSpPr txBox="1"/>
          <p:nvPr/>
        </p:nvSpPr>
        <p:spPr>
          <a:xfrm>
            <a:off x="2307900" y="336750"/>
            <a:ext cx="45282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it" sz="2300">
                <a:solidFill>
                  <a:schemeClr val="lt1"/>
                </a:solidFill>
              </a:rPr>
              <a:t>Tavole di Ishihara</a:t>
            </a:r>
            <a:endParaRPr b="1" sz="2300">
              <a:solidFill>
                <a:schemeClr val="lt1"/>
              </a:solidFill>
            </a:endParaRPr>
          </a:p>
        </p:txBody>
      </p:sp>
      <p:sp>
        <p:nvSpPr>
          <p:cNvPr id="363" name="Google Shape;363;p25"/>
          <p:cNvSpPr txBox="1"/>
          <p:nvPr/>
        </p:nvSpPr>
        <p:spPr>
          <a:xfrm>
            <a:off x="438725" y="3682188"/>
            <a:ext cx="2198700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100"/>
              </a:spcAft>
              <a:buNone/>
            </a:pPr>
            <a:r>
              <a:rPr b="1" lang="it" sz="1050">
                <a:solidFill>
                  <a:srgbClr val="00FF00"/>
                </a:solidFill>
              </a:rPr>
              <a:t>T</a:t>
            </a:r>
            <a:r>
              <a:rPr b="1" lang="it" sz="1050">
                <a:solidFill>
                  <a:srgbClr val="00FF00"/>
                </a:solidFill>
              </a:rPr>
              <a:t>avole di tracciamento</a:t>
            </a:r>
            <a:r>
              <a:rPr lang="it" sz="1050">
                <a:solidFill>
                  <a:schemeClr val="lt1"/>
                </a:solidFill>
              </a:rPr>
              <a:t>: invece di leggere un numero, ai soggetti viene chiesto di tracciare una linea visibile attraverso la targa.</a:t>
            </a:r>
            <a:endParaRPr b="1" sz="1050">
              <a:solidFill>
                <a:schemeClr val="lt1"/>
              </a:solidFill>
            </a:endParaRPr>
          </a:p>
        </p:txBody>
      </p:sp>
      <p:pic>
        <p:nvPicPr>
          <p:cNvPr id="364" name="Google Shape;3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5125" y="1201513"/>
            <a:ext cx="2247450" cy="224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5"/>
          <p:cNvSpPr txBox="1"/>
          <p:nvPr/>
        </p:nvSpPr>
        <p:spPr>
          <a:xfrm>
            <a:off x="3330488" y="3672175"/>
            <a:ext cx="24045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100"/>
              </a:spcAft>
              <a:buNone/>
            </a:pPr>
            <a:r>
              <a:rPr b="1" lang="it" sz="1050">
                <a:solidFill>
                  <a:srgbClr val="00FF00"/>
                </a:solidFill>
              </a:rPr>
              <a:t>Tavole con cifre nascoste</a:t>
            </a:r>
            <a:r>
              <a:rPr lang="it" sz="1050">
                <a:solidFill>
                  <a:schemeClr val="lt1"/>
                </a:solidFill>
              </a:rPr>
              <a:t>: solo le persone con difetti di visione dei colori possono riconoscere la figura.</a:t>
            </a:r>
            <a:endParaRPr/>
          </a:p>
        </p:txBody>
      </p:sp>
      <p:sp>
        <p:nvSpPr>
          <p:cNvPr id="366" name="Google Shape;366;p25"/>
          <p:cNvSpPr txBox="1"/>
          <p:nvPr/>
        </p:nvSpPr>
        <p:spPr>
          <a:xfrm>
            <a:off x="6428050" y="3655375"/>
            <a:ext cx="23016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100"/>
              </a:spcAft>
              <a:buNone/>
            </a:pPr>
            <a:r>
              <a:rPr b="1" lang="it" sz="1050">
                <a:solidFill>
                  <a:srgbClr val="00FF00"/>
                </a:solidFill>
              </a:rPr>
              <a:t>Tavole diagnostiche</a:t>
            </a:r>
            <a:r>
              <a:rPr lang="it" sz="1050">
                <a:solidFill>
                  <a:schemeClr val="lt1"/>
                </a:solidFill>
              </a:rPr>
              <a:t>: destinate a determinare il tipo di difetto della visione dei colori (</a:t>
            </a:r>
            <a:r>
              <a:rPr lang="it" sz="105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protanopia</a:t>
            </a:r>
            <a:r>
              <a:rPr lang="it" sz="1050">
                <a:solidFill>
                  <a:schemeClr val="lt1"/>
                </a:solidFill>
              </a:rPr>
              <a:t> o </a:t>
            </a:r>
            <a:r>
              <a:rPr lang="it" sz="1050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deuteranopia</a:t>
            </a:r>
            <a:r>
              <a:rPr lang="it" sz="1050">
                <a:solidFill>
                  <a:schemeClr val="lt1"/>
                </a:solidFill>
              </a:rPr>
              <a:t>) e la sua gravità.</a:t>
            </a:r>
            <a:endParaRPr/>
          </a:p>
        </p:txBody>
      </p:sp>
      <p:pic>
        <p:nvPicPr>
          <p:cNvPr id="367" name="Google Shape;36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350" y="1214925"/>
            <a:ext cx="2247450" cy="224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5"/>
          <p:cNvPicPr preferRelativeResize="0"/>
          <p:nvPr/>
        </p:nvPicPr>
        <p:blipFill rotWithShape="1">
          <a:blip r:embed="rId7">
            <a:alphaModFix/>
          </a:blip>
          <a:srcRect b="7237" l="5385" r="8177" t="5250"/>
          <a:stretch/>
        </p:blipFill>
        <p:spPr>
          <a:xfrm>
            <a:off x="3459112" y="1212254"/>
            <a:ext cx="2198700" cy="2225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6"/>
          <p:cNvSpPr txBox="1"/>
          <p:nvPr>
            <p:ph type="title"/>
          </p:nvPr>
        </p:nvSpPr>
        <p:spPr>
          <a:xfrm>
            <a:off x="2311650" y="494450"/>
            <a:ext cx="4520700" cy="10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SzPts val="990"/>
              <a:buNone/>
            </a:pPr>
            <a:r>
              <a:rPr b="0" lang="it" sz="2425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Test di attitudine visiva di Farnsworth - Munsell</a:t>
            </a:r>
            <a:endParaRPr sz="1390"/>
          </a:p>
        </p:txBody>
      </p:sp>
      <p:sp>
        <p:nvSpPr>
          <p:cNvPr id="374" name="Google Shape;374;p26"/>
          <p:cNvSpPr txBox="1"/>
          <p:nvPr/>
        </p:nvSpPr>
        <p:spPr>
          <a:xfrm>
            <a:off x="1893900" y="1876150"/>
            <a:ext cx="53562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D-15</a:t>
            </a:r>
            <a:endParaRPr b="1"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Viene richiesto al paziente di o</a:t>
            </a:r>
            <a:r>
              <a:rPr lang="it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rdinare una palette di 15 colori in modo corretto, partendo da un colore di riferimento.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5" name="Google Shape;3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66075"/>
            <a:ext cx="8839200" cy="1702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7"/>
          <p:cNvSpPr txBox="1"/>
          <p:nvPr>
            <p:ph type="title"/>
          </p:nvPr>
        </p:nvSpPr>
        <p:spPr>
          <a:xfrm>
            <a:off x="2311650" y="326325"/>
            <a:ext cx="4520700" cy="9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SzPts val="990"/>
              <a:buNone/>
            </a:pPr>
            <a:r>
              <a:rPr b="0" lang="it" sz="2425">
                <a:latin typeface="Arial"/>
                <a:ea typeface="Arial"/>
                <a:cs typeface="Arial"/>
                <a:sym typeface="Arial"/>
              </a:rPr>
              <a:t>Test di attitudine visiva di Farnsworth-Munsell</a:t>
            </a:r>
            <a:endParaRPr b="0" sz="2425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27"/>
          <p:cNvSpPr txBox="1"/>
          <p:nvPr/>
        </p:nvSpPr>
        <p:spPr>
          <a:xfrm>
            <a:off x="242700" y="1568375"/>
            <a:ext cx="2461200" cy="27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100 Hue</a:t>
            </a:r>
            <a:endParaRPr b="1" sz="1800">
              <a:solidFill>
                <a:srgbClr val="00FF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FF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Il test consiste di quattro vassoi contenenti complessivamente 85 cappucci di riferimenti cromatici rimovibili (con variazione progressiva della tonalità) che abbracciano l'intero spettro visibile. L'attitudine visiva al colore è misurata mediante la capacità della persona che effettua il test a posizionare i cappucci colorati in base all'ordine delle tonalità.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82" name="Google Shape;3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1325" y="1684850"/>
            <a:ext cx="5848350" cy="2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8"/>
          <p:cNvSpPr txBox="1"/>
          <p:nvPr>
            <p:ph type="title"/>
          </p:nvPr>
        </p:nvSpPr>
        <p:spPr>
          <a:xfrm>
            <a:off x="605250" y="1832013"/>
            <a:ext cx="3775200" cy="19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it" sz="1600">
                <a:latin typeface="Arial"/>
                <a:ea typeface="Arial"/>
                <a:cs typeface="Arial"/>
                <a:sym typeface="Arial"/>
              </a:rPr>
              <a:t>Le alterazioni della visione dei colori sono divise in </a:t>
            </a:r>
            <a:r>
              <a:rPr lang="it" sz="16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acromatopsia </a:t>
            </a:r>
            <a:r>
              <a:rPr b="0" lang="it" sz="1600">
                <a:latin typeface="Arial"/>
                <a:ea typeface="Arial"/>
                <a:cs typeface="Arial"/>
                <a:sym typeface="Arial"/>
              </a:rPr>
              <a:t>e </a:t>
            </a:r>
            <a:r>
              <a:rPr lang="it" sz="16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discromatopsie </a:t>
            </a:r>
            <a:r>
              <a:rPr b="0" lang="it" sz="1600">
                <a:latin typeface="Arial"/>
                <a:ea typeface="Arial"/>
                <a:cs typeface="Arial"/>
                <a:sym typeface="Arial"/>
              </a:rPr>
              <a:t>e possono essere </a:t>
            </a:r>
            <a:r>
              <a:rPr lang="it" sz="16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monolaterali </a:t>
            </a:r>
            <a:r>
              <a:rPr b="0" lang="it" sz="1600">
                <a:latin typeface="Arial"/>
                <a:ea typeface="Arial"/>
                <a:cs typeface="Arial"/>
                <a:sym typeface="Arial"/>
              </a:rPr>
              <a:t>o </a:t>
            </a:r>
            <a:r>
              <a:rPr lang="it" sz="16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bilaterali</a:t>
            </a:r>
            <a:r>
              <a:rPr b="0" lang="it" sz="1600">
                <a:latin typeface="Arial"/>
                <a:ea typeface="Arial"/>
                <a:cs typeface="Arial"/>
                <a:sym typeface="Arial"/>
              </a:rPr>
              <a:t>.</a:t>
            </a:r>
            <a:endParaRPr b="0"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28"/>
          <p:cNvSpPr txBox="1"/>
          <p:nvPr/>
        </p:nvSpPr>
        <p:spPr>
          <a:xfrm>
            <a:off x="228750" y="1373188"/>
            <a:ext cx="45282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it" sz="2100">
                <a:solidFill>
                  <a:schemeClr val="lt1"/>
                </a:solidFill>
              </a:rPr>
              <a:t>Quali tipi di daltonismo esistono?</a:t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89" name="Google Shape;3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9899" y="297638"/>
            <a:ext cx="2164000" cy="454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9"/>
          <p:cNvSpPr txBox="1"/>
          <p:nvPr>
            <p:ph type="title"/>
          </p:nvPr>
        </p:nvSpPr>
        <p:spPr>
          <a:xfrm>
            <a:off x="145625" y="1806825"/>
            <a:ext cx="4165200" cy="21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t" sz="1550">
                <a:latin typeface="Arial"/>
                <a:ea typeface="Arial"/>
                <a:cs typeface="Arial"/>
                <a:sym typeface="Arial"/>
              </a:rPr>
              <a:t>L'acromatopsia è un raro difetto genetico della vista. Le sue manifestazioni caratteristiche sono:</a:t>
            </a:r>
            <a:br>
              <a:rPr b="0" lang="it" sz="1550">
                <a:latin typeface="Arial"/>
                <a:ea typeface="Arial"/>
                <a:cs typeface="Arial"/>
                <a:sym typeface="Arial"/>
              </a:rPr>
            </a:br>
            <a:endParaRPr b="0" sz="1550">
              <a:latin typeface="Arial"/>
              <a:ea typeface="Arial"/>
              <a:cs typeface="Arial"/>
              <a:sym typeface="Arial"/>
            </a:endParaRPr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0" lang="it" sz="1550">
                <a:latin typeface="Arial"/>
                <a:ea typeface="Arial"/>
                <a:cs typeface="Arial"/>
                <a:sym typeface="Arial"/>
              </a:rPr>
              <a:t>Ridotta acuità visiva (incapacità di distinguere i dettagli a distanza)</a:t>
            </a:r>
            <a:endParaRPr b="0" sz="1550">
              <a:latin typeface="Arial"/>
              <a:ea typeface="Arial"/>
              <a:cs typeface="Arial"/>
              <a:sym typeface="Arial"/>
            </a:endParaRPr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0" lang="it" sz="1550">
                <a:latin typeface="Arial"/>
                <a:ea typeface="Arial"/>
                <a:cs typeface="Arial"/>
                <a:sym typeface="Arial"/>
              </a:rPr>
              <a:t>Nistagmo - movimenti involontari degli occhi</a:t>
            </a:r>
            <a:endParaRPr b="0" sz="1550">
              <a:latin typeface="Arial"/>
              <a:ea typeface="Arial"/>
              <a:cs typeface="Arial"/>
              <a:sym typeface="Arial"/>
            </a:endParaRPr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0" lang="it" sz="1550">
                <a:latin typeface="Arial"/>
                <a:ea typeface="Arial"/>
                <a:cs typeface="Arial"/>
                <a:sym typeface="Arial"/>
              </a:rPr>
              <a:t>Fotofobia - avversione per la luce</a:t>
            </a:r>
            <a:endParaRPr b="0" sz="1550">
              <a:latin typeface="Arial"/>
              <a:ea typeface="Arial"/>
              <a:cs typeface="Arial"/>
              <a:sym typeface="Arial"/>
            </a:endParaRPr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0" lang="it" sz="1550">
                <a:latin typeface="Arial"/>
                <a:ea typeface="Arial"/>
                <a:cs typeface="Arial"/>
                <a:sym typeface="Arial"/>
              </a:rPr>
              <a:t>Poca o nessuna percezione dei colori</a:t>
            </a:r>
            <a:endParaRPr b="0"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9"/>
          <p:cNvSpPr txBox="1"/>
          <p:nvPr/>
        </p:nvSpPr>
        <p:spPr>
          <a:xfrm>
            <a:off x="720225" y="1075250"/>
            <a:ext cx="26133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it" sz="2600">
                <a:solidFill>
                  <a:schemeClr val="lt1"/>
                </a:solidFill>
              </a:rPr>
              <a:t>Acromatopsia</a:t>
            </a:r>
            <a:endParaRPr sz="17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96" name="Google Shape;3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6533" y="938338"/>
            <a:ext cx="4355766" cy="32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 txBox="1"/>
          <p:nvPr>
            <p:ph type="title"/>
          </p:nvPr>
        </p:nvSpPr>
        <p:spPr>
          <a:xfrm>
            <a:off x="216300" y="1160100"/>
            <a:ext cx="4355700" cy="282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it" sz="1280">
                <a:latin typeface="Arial"/>
                <a:ea typeface="Arial"/>
                <a:cs typeface="Arial"/>
                <a:sym typeface="Arial"/>
              </a:rPr>
              <a:t>Nel caso in cui i tutti i colori sono visibili ma sono presenti dei deficit si parla di persone </a:t>
            </a:r>
            <a:r>
              <a:rPr lang="it" sz="128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Tricromati anomali</a:t>
            </a:r>
            <a:r>
              <a:rPr b="0" lang="it" sz="1280">
                <a:latin typeface="Arial"/>
                <a:ea typeface="Arial"/>
                <a:cs typeface="Arial"/>
                <a:sym typeface="Arial"/>
              </a:rPr>
              <a:t> e sono:</a:t>
            </a:r>
            <a:endParaRPr b="0" sz="128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br>
              <a:rPr b="0" lang="it" sz="1280">
                <a:latin typeface="Arial"/>
                <a:ea typeface="Arial"/>
                <a:cs typeface="Arial"/>
                <a:sym typeface="Arial"/>
              </a:rPr>
            </a:br>
            <a:r>
              <a:rPr b="0" lang="it" sz="1280">
                <a:latin typeface="Arial"/>
                <a:ea typeface="Arial"/>
                <a:cs typeface="Arial"/>
                <a:sym typeface="Arial"/>
              </a:rPr>
              <a:t>Queste si possono distinguere in:</a:t>
            </a:r>
            <a:endParaRPr b="0" sz="1280">
              <a:latin typeface="Arial"/>
              <a:ea typeface="Arial"/>
              <a:cs typeface="Arial"/>
              <a:sym typeface="Arial"/>
            </a:endParaRPr>
          </a:p>
          <a:p>
            <a:pPr indent="-30988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80"/>
              <a:buFont typeface="Arial"/>
              <a:buChar char="●"/>
            </a:pPr>
            <a:r>
              <a:rPr lang="it" sz="128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Protanomalia </a:t>
            </a:r>
            <a:r>
              <a:rPr b="0" lang="it" sz="1280">
                <a:latin typeface="Arial"/>
                <a:ea typeface="Arial"/>
                <a:cs typeface="Arial"/>
                <a:sym typeface="Arial"/>
              </a:rPr>
              <a:t>(difficoltà nel distinguere il rosso) </a:t>
            </a:r>
            <a:endParaRPr b="0" sz="1280">
              <a:latin typeface="Arial"/>
              <a:ea typeface="Arial"/>
              <a:cs typeface="Arial"/>
              <a:sym typeface="Arial"/>
            </a:endParaRPr>
          </a:p>
          <a:p>
            <a:pPr indent="-30988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80"/>
              <a:buFont typeface="Arial"/>
              <a:buChar char="●"/>
            </a:pPr>
            <a:r>
              <a:rPr lang="it" sz="128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Deuteranomalia </a:t>
            </a:r>
            <a:r>
              <a:rPr b="0" lang="it" sz="1280">
                <a:latin typeface="Arial"/>
                <a:ea typeface="Arial"/>
                <a:cs typeface="Arial"/>
                <a:sym typeface="Arial"/>
              </a:rPr>
              <a:t>(difficoltà nel distinguere il verde).</a:t>
            </a:r>
            <a:endParaRPr b="0" sz="1280">
              <a:latin typeface="Arial"/>
              <a:ea typeface="Arial"/>
              <a:cs typeface="Arial"/>
              <a:sym typeface="Arial"/>
            </a:endParaRPr>
          </a:p>
          <a:p>
            <a:pPr indent="-30988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80"/>
              <a:buFont typeface="Arial"/>
              <a:buChar char="●"/>
            </a:pPr>
            <a:r>
              <a:rPr lang="it" sz="128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Tritan</a:t>
            </a:r>
            <a:r>
              <a:rPr lang="it" sz="128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omalia</a:t>
            </a:r>
            <a:r>
              <a:rPr lang="it" sz="128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it" sz="1280">
                <a:latin typeface="Arial"/>
                <a:ea typeface="Arial"/>
                <a:cs typeface="Arial"/>
                <a:sym typeface="Arial"/>
              </a:rPr>
              <a:t>(difficoltà nel distinguere il blu-giallo).</a:t>
            </a:r>
            <a:endParaRPr b="0" sz="128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30"/>
          <p:cNvSpPr txBox="1"/>
          <p:nvPr/>
        </p:nvSpPr>
        <p:spPr>
          <a:xfrm>
            <a:off x="282000" y="702625"/>
            <a:ext cx="42243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it" sz="2500">
                <a:solidFill>
                  <a:schemeClr val="lt1"/>
                </a:solidFill>
              </a:rPr>
              <a:t>Dis</a:t>
            </a:r>
            <a:r>
              <a:rPr b="1" lang="it" sz="2500">
                <a:solidFill>
                  <a:schemeClr val="lt1"/>
                </a:solidFill>
              </a:rPr>
              <a:t>cromatopsie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03" name="Google Shape;40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800" y="377888"/>
            <a:ext cx="4387724" cy="438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1"/>
          <p:cNvSpPr txBox="1"/>
          <p:nvPr>
            <p:ph type="title"/>
          </p:nvPr>
        </p:nvSpPr>
        <p:spPr>
          <a:xfrm>
            <a:off x="540450" y="1222200"/>
            <a:ext cx="3707400" cy="26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t" sz="1280">
                <a:latin typeface="Arial"/>
                <a:ea typeface="Arial"/>
                <a:cs typeface="Arial"/>
                <a:sym typeface="Arial"/>
              </a:rPr>
              <a:t>Nel caso in cui sia completamente assente la funzione di uno specifico gruppo di coni si parlerà di </a:t>
            </a:r>
            <a:r>
              <a:rPr lang="it" sz="128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Dicromatismo</a:t>
            </a:r>
            <a:r>
              <a:rPr b="0" lang="it" sz="1280">
                <a:latin typeface="Arial"/>
                <a:ea typeface="Arial"/>
                <a:cs typeface="Arial"/>
                <a:sym typeface="Arial"/>
              </a:rPr>
              <a:t>, che si distinguono in: </a:t>
            </a:r>
            <a:br>
              <a:rPr b="0" lang="it" sz="1280">
                <a:latin typeface="Arial"/>
                <a:ea typeface="Arial"/>
                <a:cs typeface="Arial"/>
                <a:sym typeface="Arial"/>
              </a:rPr>
            </a:br>
            <a:endParaRPr b="0" sz="1280">
              <a:latin typeface="Arial"/>
              <a:ea typeface="Arial"/>
              <a:cs typeface="Arial"/>
              <a:sym typeface="Arial"/>
            </a:endParaRPr>
          </a:p>
          <a:p>
            <a:pPr indent="-30988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80"/>
              <a:buFont typeface="Arial"/>
              <a:buChar char="●"/>
            </a:pPr>
            <a:r>
              <a:rPr lang="it" sz="128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Protanopia </a:t>
            </a:r>
            <a:r>
              <a:rPr b="0" lang="it" sz="1280">
                <a:latin typeface="Arial"/>
                <a:ea typeface="Arial"/>
                <a:cs typeface="Arial"/>
                <a:sym typeface="Arial"/>
              </a:rPr>
              <a:t>(cecità al rosso)</a:t>
            </a:r>
            <a:endParaRPr b="0" sz="1280">
              <a:latin typeface="Arial"/>
              <a:ea typeface="Arial"/>
              <a:cs typeface="Arial"/>
              <a:sym typeface="Arial"/>
            </a:endParaRPr>
          </a:p>
          <a:p>
            <a:pPr indent="-30988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80"/>
              <a:buFont typeface="Arial"/>
              <a:buChar char="●"/>
            </a:pPr>
            <a:r>
              <a:rPr lang="it" sz="128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Deuteranopia </a:t>
            </a:r>
            <a:r>
              <a:rPr b="0" lang="it" sz="1280">
                <a:latin typeface="Arial"/>
                <a:ea typeface="Arial"/>
                <a:cs typeface="Arial"/>
                <a:sym typeface="Arial"/>
              </a:rPr>
              <a:t>(cecità al verde)</a:t>
            </a:r>
            <a:endParaRPr b="0" sz="1280">
              <a:latin typeface="Arial"/>
              <a:ea typeface="Arial"/>
              <a:cs typeface="Arial"/>
              <a:sym typeface="Arial"/>
            </a:endParaRPr>
          </a:p>
          <a:p>
            <a:pPr indent="-30988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80"/>
              <a:buFont typeface="Arial"/>
              <a:buChar char="●"/>
            </a:pPr>
            <a:r>
              <a:rPr lang="it" sz="128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Trita</a:t>
            </a:r>
            <a:r>
              <a:rPr lang="it" sz="128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nopia</a:t>
            </a:r>
            <a:r>
              <a:rPr lang="it" sz="128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it" sz="1280">
                <a:latin typeface="Arial"/>
                <a:ea typeface="Arial"/>
                <a:cs typeface="Arial"/>
                <a:sym typeface="Arial"/>
              </a:rPr>
              <a:t>(cecità al blu-giallo)</a:t>
            </a:r>
            <a:endParaRPr b="0" sz="128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31"/>
          <p:cNvSpPr txBox="1"/>
          <p:nvPr/>
        </p:nvSpPr>
        <p:spPr>
          <a:xfrm>
            <a:off x="282000" y="811400"/>
            <a:ext cx="42243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it" sz="2300">
                <a:solidFill>
                  <a:schemeClr val="lt1"/>
                </a:solidFill>
              </a:rPr>
              <a:t>Discromatopsie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10" name="Google Shape;4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800" y="496038"/>
            <a:ext cx="4387725" cy="415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>
            <p:ph type="title"/>
          </p:nvPr>
        </p:nvSpPr>
        <p:spPr>
          <a:xfrm>
            <a:off x="794150" y="624888"/>
            <a:ext cx="2472600" cy="94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Indice: </a:t>
            </a:r>
            <a:endParaRPr/>
          </a:p>
        </p:txBody>
      </p:sp>
      <p:sp>
        <p:nvSpPr>
          <p:cNvPr id="285" name="Google Shape;285;p14"/>
          <p:cNvSpPr txBox="1"/>
          <p:nvPr>
            <p:ph type="title"/>
          </p:nvPr>
        </p:nvSpPr>
        <p:spPr>
          <a:xfrm>
            <a:off x="2053275" y="1496163"/>
            <a:ext cx="5457000" cy="29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it" sz="1900"/>
              <a:t>Come funziona un occhio sano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it" sz="1900"/>
              <a:t>Il daltonismo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it" sz="1900"/>
              <a:t>Emulare gli effetti del daltonismo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it" sz="1900"/>
              <a:t>Rendere più accessibili i media digitali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it" sz="1900"/>
              <a:t>Esempi pratici</a:t>
            </a:r>
            <a:endParaRPr sz="3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2"/>
          <p:cNvSpPr txBox="1"/>
          <p:nvPr>
            <p:ph type="title"/>
          </p:nvPr>
        </p:nvSpPr>
        <p:spPr>
          <a:xfrm>
            <a:off x="4729600" y="1534125"/>
            <a:ext cx="3810000" cy="16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t" sz="1500">
                <a:latin typeface="Arial"/>
                <a:ea typeface="Arial"/>
                <a:cs typeface="Arial"/>
                <a:sym typeface="Arial"/>
              </a:rPr>
              <a:t>La  terapia è puramente </a:t>
            </a:r>
            <a:r>
              <a:rPr lang="it" sz="15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sintomatica </a:t>
            </a:r>
            <a:r>
              <a:rPr b="0" lang="it" sz="1500">
                <a:latin typeface="Arial"/>
                <a:ea typeface="Arial"/>
                <a:cs typeface="Arial"/>
                <a:sym typeface="Arial"/>
              </a:rPr>
              <a:t>e rappresentata dall’uso di filtri medicali, </a:t>
            </a:r>
            <a:r>
              <a:rPr lang="it" sz="15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lenti colorate</a:t>
            </a:r>
            <a:r>
              <a:rPr b="0" lang="it" sz="1500">
                <a:latin typeface="Arial"/>
                <a:ea typeface="Arial"/>
                <a:cs typeface="Arial"/>
                <a:sym typeface="Arial"/>
              </a:rPr>
              <a:t> che hanno la funzione di abbattere o amplificare le diverse lunghezze d’onda al fine di stimolare o sopprimere determinati gruppi di coni.</a:t>
            </a:r>
            <a:endParaRPr sz="3900"/>
          </a:p>
        </p:txBody>
      </p:sp>
      <p:sp>
        <p:nvSpPr>
          <p:cNvPr id="416" name="Google Shape;416;p32"/>
          <p:cNvSpPr txBox="1"/>
          <p:nvPr>
            <p:ph type="title"/>
          </p:nvPr>
        </p:nvSpPr>
        <p:spPr>
          <a:xfrm>
            <a:off x="2545650" y="403975"/>
            <a:ext cx="4052700" cy="84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300"/>
              <a:t>Esiste una cura?</a:t>
            </a:r>
            <a:endParaRPr sz="3300"/>
          </a:p>
        </p:txBody>
      </p:sp>
      <p:pic>
        <p:nvPicPr>
          <p:cNvPr id="417" name="Google Shape;417;p32"/>
          <p:cNvPicPr preferRelativeResize="0"/>
          <p:nvPr/>
        </p:nvPicPr>
        <p:blipFill rotWithShape="1">
          <a:blip r:embed="rId3">
            <a:alphaModFix/>
          </a:blip>
          <a:srcRect b="15490" l="17864" r="0" t="0"/>
          <a:stretch/>
        </p:blipFill>
        <p:spPr>
          <a:xfrm>
            <a:off x="337551" y="2048650"/>
            <a:ext cx="4133525" cy="239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3"/>
          <p:cNvSpPr txBox="1"/>
          <p:nvPr>
            <p:ph type="title"/>
          </p:nvPr>
        </p:nvSpPr>
        <p:spPr>
          <a:xfrm>
            <a:off x="824000" y="864625"/>
            <a:ext cx="6502800" cy="244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3. Algoritmi per la simulazione e l</a:t>
            </a:r>
            <a:r>
              <a:rPr lang="it"/>
              <a:t>’assistenza</a:t>
            </a:r>
            <a:endParaRPr>
              <a:solidFill>
                <a:srgbClr val="20212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4"/>
          <p:cNvSpPr txBox="1"/>
          <p:nvPr/>
        </p:nvSpPr>
        <p:spPr>
          <a:xfrm>
            <a:off x="605550" y="644900"/>
            <a:ext cx="7932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Algoritmi esistenti</a:t>
            </a:r>
            <a:endParaRPr b="1" sz="3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29" name="Google Shape;429;p34"/>
          <p:cNvSpPr txBox="1"/>
          <p:nvPr/>
        </p:nvSpPr>
        <p:spPr>
          <a:xfrm>
            <a:off x="1211400" y="1516100"/>
            <a:ext cx="6721200" cy="26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➔"/>
            </a:pPr>
            <a:r>
              <a:rPr b="1" lang="it" sz="13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HCIRN Color Blind Simulation Function</a:t>
            </a:r>
            <a:r>
              <a:rPr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- Lavora nello spazio CIE XYZ</a:t>
            </a:r>
            <a:br>
              <a:rPr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(basato su un modello teorico, ma senza validazione pratica, poco efficiente) </a:t>
            </a:r>
            <a:br>
              <a:rPr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➔"/>
            </a:pPr>
            <a:r>
              <a:rPr b="1" lang="it" sz="13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Color-Matrix</a:t>
            </a:r>
            <a:r>
              <a:rPr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- Adatta in modo sperimentale la funzione HCIRN per lavorare solo tra matrici RGB (poco utilizzabile in quanto eccessivamente semplificato) </a:t>
            </a:r>
            <a:br>
              <a:rPr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➔"/>
            </a:pPr>
            <a:r>
              <a:rPr b="1" lang="it" sz="13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Machado, Oliveira, &amp; Fernandes, 2009</a:t>
            </a:r>
            <a:r>
              <a:rPr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- Si ispira a Brettel e Mollon 1997, ancora non ottimo per tritanopia (non aggiornato allo standard sRGB)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➔"/>
            </a:pPr>
            <a:r>
              <a:rPr b="1" lang="it" sz="13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Brettel &amp; Mollon</a:t>
            </a:r>
            <a:r>
              <a:rPr lang="it" sz="13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it" sz="13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1997</a:t>
            </a:r>
            <a:r>
              <a:rPr lang="it" sz="13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 / </a:t>
            </a:r>
            <a:r>
              <a:rPr b="1" lang="it" sz="13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Viénot, Brettel &amp; Mollon 1999</a:t>
            </a:r>
            <a:r>
              <a:rPr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- Molto buono per protanopia e deuteranopia, non tanto per tritanopia (probabilmente il migliore)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5"/>
          <p:cNvSpPr txBox="1"/>
          <p:nvPr>
            <p:ph type="title"/>
          </p:nvPr>
        </p:nvSpPr>
        <p:spPr>
          <a:xfrm>
            <a:off x="1151375" y="1635300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Viénot, Brettel &amp; Mollon 1999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6"/>
          <p:cNvSpPr txBox="1"/>
          <p:nvPr>
            <p:ph type="title"/>
          </p:nvPr>
        </p:nvSpPr>
        <p:spPr>
          <a:xfrm>
            <a:off x="1042500" y="225250"/>
            <a:ext cx="7059000" cy="81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it" sz="2300"/>
              <a:t>Conversione dell’immagine da RGB a LMS</a:t>
            </a:r>
            <a:endParaRPr sz="2300"/>
          </a:p>
        </p:txBody>
      </p:sp>
      <p:pic>
        <p:nvPicPr>
          <p:cNvPr id="440" name="Google Shape;44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5500" y="1366925"/>
            <a:ext cx="3705850" cy="280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125" y="1381513"/>
            <a:ext cx="3478695" cy="27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7"/>
          <p:cNvSpPr txBox="1"/>
          <p:nvPr>
            <p:ph type="title"/>
          </p:nvPr>
        </p:nvSpPr>
        <p:spPr>
          <a:xfrm>
            <a:off x="663700" y="303300"/>
            <a:ext cx="7059000" cy="81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it" sz="2300"/>
              <a:t>Conversione dell’immagine da RGB a LMS</a:t>
            </a:r>
            <a:endParaRPr sz="2300"/>
          </a:p>
        </p:txBody>
      </p:sp>
      <p:sp>
        <p:nvSpPr>
          <p:cNvPr id="447" name="Google Shape;447;p37"/>
          <p:cNvSpPr txBox="1"/>
          <p:nvPr/>
        </p:nvSpPr>
        <p:spPr>
          <a:xfrm>
            <a:off x="763500" y="1786800"/>
            <a:ext cx="3808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La conversione risulta immediata grazie a una matrice precalcolata che ci permette di effettuare la conversione</a:t>
            </a:r>
            <a:r>
              <a:rPr lang="it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da RGB a LMS </a:t>
            </a:r>
            <a:r>
              <a:rPr lang="it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tramite una </a:t>
            </a:r>
            <a:r>
              <a:rPr b="1" lang="it" sz="15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moltiplicazione tra matrici</a:t>
            </a:r>
            <a:r>
              <a:rPr lang="it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 valori di questa matrice sono definiti nel paper di Viénot, Brettel &amp; Mollon 1999</a:t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48" name="Google Shape;448;p37"/>
          <p:cNvPicPr preferRelativeResize="0"/>
          <p:nvPr/>
        </p:nvPicPr>
        <p:blipFill rotWithShape="1">
          <a:blip r:embed="rId3">
            <a:alphaModFix/>
          </a:blip>
          <a:srcRect b="0" l="1768" r="0" t="0"/>
          <a:stretch/>
        </p:blipFill>
        <p:spPr>
          <a:xfrm>
            <a:off x="4832400" y="1118400"/>
            <a:ext cx="3640400" cy="35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8"/>
          <p:cNvSpPr txBox="1"/>
          <p:nvPr>
            <p:ph type="title"/>
          </p:nvPr>
        </p:nvSpPr>
        <p:spPr>
          <a:xfrm>
            <a:off x="879325" y="265625"/>
            <a:ext cx="7059000" cy="9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/>
              <a:t>2</a:t>
            </a:r>
            <a:r>
              <a:rPr lang="it" sz="2300"/>
              <a:t>.  Simulazione </a:t>
            </a:r>
            <a:r>
              <a:rPr lang="it" sz="2300"/>
              <a:t>dello spazio difettoso L’M’S’</a:t>
            </a:r>
            <a:endParaRPr sz="2300"/>
          </a:p>
        </p:txBody>
      </p:sp>
      <p:sp>
        <p:nvSpPr>
          <p:cNvPr id="454" name="Google Shape;454;p38"/>
          <p:cNvSpPr txBox="1"/>
          <p:nvPr/>
        </p:nvSpPr>
        <p:spPr>
          <a:xfrm>
            <a:off x="969300" y="1586650"/>
            <a:ext cx="33504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Per simulare gli effetti della discromatopsia sono state precalcolate</a:t>
            </a:r>
            <a:r>
              <a:rPr b="1" lang="it" sz="13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 tre matrici di conversione</a:t>
            </a:r>
            <a:r>
              <a:rPr lang="it" sz="13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. Moltiplicando una matrice di conversione con </a:t>
            </a:r>
            <a:r>
              <a:rPr lang="it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quella della nostra immagine in formato LMS otterremo una matrice che simula la visione di un occhio affetto da discromatopsia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55" name="Google Shape;4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050" y="1213025"/>
            <a:ext cx="3649351" cy="344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9"/>
          <p:cNvSpPr txBox="1"/>
          <p:nvPr>
            <p:ph type="title"/>
          </p:nvPr>
        </p:nvSpPr>
        <p:spPr>
          <a:xfrm>
            <a:off x="837175" y="589225"/>
            <a:ext cx="7059000" cy="87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/>
              <a:t>3. </a:t>
            </a:r>
            <a:r>
              <a:rPr lang="it" sz="2300"/>
              <a:t>Riconversione da L’M’S’ a R’G’B’</a:t>
            </a:r>
            <a:endParaRPr sz="2300"/>
          </a:p>
        </p:txBody>
      </p:sp>
      <p:sp>
        <p:nvSpPr>
          <p:cNvPr id="461" name="Google Shape;461;p39"/>
          <p:cNvSpPr txBox="1"/>
          <p:nvPr/>
        </p:nvSpPr>
        <p:spPr>
          <a:xfrm>
            <a:off x="837175" y="2017650"/>
            <a:ext cx="4034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Come per la conversione da RGB a LMS utilizziamo l’inverso della matrice di conversione utilizzata al punto 1 per calcolare la nuova immagine in formato RGB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62" name="Google Shape;46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8350" y="1680350"/>
            <a:ext cx="2524600" cy="246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0"/>
          <p:cNvSpPr txBox="1"/>
          <p:nvPr>
            <p:ph type="title"/>
          </p:nvPr>
        </p:nvSpPr>
        <p:spPr>
          <a:xfrm>
            <a:off x="1257000" y="477850"/>
            <a:ext cx="6630000" cy="93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1800"/>
              <a:t>Abbiamo così ottenuto una simulazione approssimata di ciò che vede una persona affetta da discromatopsia</a:t>
            </a:r>
            <a:endParaRPr sz="1800"/>
          </a:p>
        </p:txBody>
      </p:sp>
      <p:pic>
        <p:nvPicPr>
          <p:cNvPr id="468" name="Google Shape;46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9762" y="1785199"/>
            <a:ext cx="3694776" cy="2535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471" y="1785200"/>
            <a:ext cx="3694766" cy="2535953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40"/>
          <p:cNvSpPr txBox="1"/>
          <p:nvPr/>
        </p:nvSpPr>
        <p:spPr>
          <a:xfrm>
            <a:off x="1149550" y="4433225"/>
            <a:ext cx="2514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Immagine originale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1" name="Google Shape;471;p40"/>
          <p:cNvSpPr txBox="1"/>
          <p:nvPr/>
        </p:nvSpPr>
        <p:spPr>
          <a:xfrm>
            <a:off x="5479825" y="4433225"/>
            <a:ext cx="2514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Simulazione di protanopia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225143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1"/>
          <p:cNvSpPr txBox="1"/>
          <p:nvPr>
            <p:ph type="title"/>
          </p:nvPr>
        </p:nvSpPr>
        <p:spPr>
          <a:xfrm>
            <a:off x="207675" y="2058925"/>
            <a:ext cx="5660400" cy="26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400"/>
              <a:t>4 . </a:t>
            </a:r>
            <a:r>
              <a:rPr lang="it" sz="4400"/>
              <a:t>Correzione della  Discromatopsia</a:t>
            </a:r>
            <a:endParaRPr sz="4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15"/>
          <p:cNvPicPr preferRelativeResize="0"/>
          <p:nvPr/>
        </p:nvPicPr>
        <p:blipFill rotWithShape="1">
          <a:blip r:embed="rId3">
            <a:alphaModFix/>
          </a:blip>
          <a:srcRect b="6482" l="0" r="0" t="1300"/>
          <a:stretch/>
        </p:blipFill>
        <p:spPr>
          <a:xfrm>
            <a:off x="0" y="-37350"/>
            <a:ext cx="9144000" cy="52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5"/>
          <p:cNvSpPr txBox="1"/>
          <p:nvPr>
            <p:ph type="title"/>
          </p:nvPr>
        </p:nvSpPr>
        <p:spPr>
          <a:xfrm>
            <a:off x="299325" y="294325"/>
            <a:ext cx="5857800" cy="20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it"/>
              <a:t>Come funziona un occhio sano?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2"/>
          <p:cNvSpPr txBox="1"/>
          <p:nvPr>
            <p:ph type="title"/>
          </p:nvPr>
        </p:nvSpPr>
        <p:spPr>
          <a:xfrm>
            <a:off x="970600" y="714725"/>
            <a:ext cx="2896800" cy="72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</a:t>
            </a:r>
            <a:r>
              <a:rPr lang="it"/>
              <a:t>rror Matrix</a:t>
            </a:r>
            <a:endParaRPr/>
          </a:p>
        </p:txBody>
      </p:sp>
      <p:sp>
        <p:nvSpPr>
          <p:cNvPr id="483" name="Google Shape;483;p42"/>
          <p:cNvSpPr txBox="1"/>
          <p:nvPr/>
        </p:nvSpPr>
        <p:spPr>
          <a:xfrm>
            <a:off x="970600" y="1915600"/>
            <a:ext cx="34089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Partendo dallo spettro R’G’B’ (RGB alterato da una forma di discromatopsia)</a:t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Andiamo a calcolare una </a:t>
            </a:r>
            <a:r>
              <a:rPr b="1" lang="it" sz="15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ERROR MATRIX</a:t>
            </a:r>
            <a:r>
              <a:rPr lang="it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, ovvero una matrice che mostra tutti i colori</a:t>
            </a:r>
            <a:r>
              <a:rPr b="1" lang="it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it" sz="1500" u="sng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non visibili</a:t>
            </a:r>
            <a:r>
              <a:rPr b="1" lang="it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it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 una persona daltonica</a:t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84" name="Google Shape;48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9850" y="1032463"/>
            <a:ext cx="3408900" cy="3252787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42"/>
          <p:cNvSpPr txBox="1"/>
          <p:nvPr/>
        </p:nvSpPr>
        <p:spPr>
          <a:xfrm>
            <a:off x="5263200" y="4387325"/>
            <a:ext cx="2662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Spettro non visibile protanopia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3"/>
          <p:cNvSpPr txBox="1"/>
          <p:nvPr>
            <p:ph type="title"/>
          </p:nvPr>
        </p:nvSpPr>
        <p:spPr>
          <a:xfrm>
            <a:off x="862800" y="683225"/>
            <a:ext cx="3666300" cy="72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Interpolazione</a:t>
            </a:r>
            <a:endParaRPr/>
          </a:p>
        </p:txBody>
      </p:sp>
      <p:sp>
        <p:nvSpPr>
          <p:cNvPr id="491" name="Google Shape;491;p43"/>
          <p:cNvSpPr txBox="1"/>
          <p:nvPr/>
        </p:nvSpPr>
        <p:spPr>
          <a:xfrm>
            <a:off x="919975" y="1949700"/>
            <a:ext cx="38412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 questo spettro NON VISIBILE viene quindi applicata una trasformazione lineare per distribuire i colori, ora simili tra loro, in un range di sfumature più facilmente distinguibili da una persona daltonica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Successivamente sovrapponiamo l’immagine originale alla nuova error matrix per ottenere il risultato finale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92" name="Google Shape;49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9400" y="1354800"/>
            <a:ext cx="2971725" cy="28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3"/>
          <p:cNvSpPr txBox="1"/>
          <p:nvPr/>
        </p:nvSpPr>
        <p:spPr>
          <a:xfrm>
            <a:off x="5340425" y="4363700"/>
            <a:ext cx="2685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Error Matrix Protanopia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4"/>
          <p:cNvSpPr txBox="1"/>
          <p:nvPr>
            <p:ph type="title"/>
          </p:nvPr>
        </p:nvSpPr>
        <p:spPr>
          <a:xfrm>
            <a:off x="481425" y="549825"/>
            <a:ext cx="2365500" cy="4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Risultati</a:t>
            </a:r>
            <a:endParaRPr/>
          </a:p>
        </p:txBody>
      </p:sp>
      <p:pic>
        <p:nvPicPr>
          <p:cNvPr id="499" name="Google Shape;49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13" y="1322626"/>
            <a:ext cx="4052075" cy="27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44"/>
          <p:cNvSpPr txBox="1"/>
          <p:nvPr/>
        </p:nvSpPr>
        <p:spPr>
          <a:xfrm>
            <a:off x="1611306" y="4261225"/>
            <a:ext cx="2009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Immagine o</a:t>
            </a:r>
            <a:r>
              <a:rPr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riginale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01" name="Google Shape;50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9787" y="1322619"/>
            <a:ext cx="4052075" cy="278120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44"/>
          <p:cNvSpPr txBox="1"/>
          <p:nvPr/>
        </p:nvSpPr>
        <p:spPr>
          <a:xfrm>
            <a:off x="5619294" y="4261225"/>
            <a:ext cx="1913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Daltonize Prot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5"/>
          <p:cNvSpPr txBox="1"/>
          <p:nvPr>
            <p:ph type="title"/>
          </p:nvPr>
        </p:nvSpPr>
        <p:spPr>
          <a:xfrm>
            <a:off x="481425" y="549825"/>
            <a:ext cx="2365500" cy="4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Risultati</a:t>
            </a:r>
            <a:endParaRPr/>
          </a:p>
        </p:txBody>
      </p:sp>
      <p:pic>
        <p:nvPicPr>
          <p:cNvPr id="508" name="Google Shape;50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13" y="1322626"/>
            <a:ext cx="4052075" cy="27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5"/>
          <p:cNvSpPr txBox="1"/>
          <p:nvPr/>
        </p:nvSpPr>
        <p:spPr>
          <a:xfrm>
            <a:off x="1611306" y="4261225"/>
            <a:ext cx="2009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Immagine originale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10" name="Google Shape;510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9787" y="1322619"/>
            <a:ext cx="4052075" cy="278120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5"/>
          <p:cNvSpPr txBox="1"/>
          <p:nvPr/>
        </p:nvSpPr>
        <p:spPr>
          <a:xfrm>
            <a:off x="5619294" y="4261225"/>
            <a:ext cx="1913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Daltonize Deuter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6"/>
          <p:cNvSpPr txBox="1"/>
          <p:nvPr>
            <p:ph type="title"/>
          </p:nvPr>
        </p:nvSpPr>
        <p:spPr>
          <a:xfrm>
            <a:off x="481425" y="549825"/>
            <a:ext cx="2365500" cy="4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Risultati</a:t>
            </a:r>
            <a:endParaRPr/>
          </a:p>
        </p:txBody>
      </p:sp>
      <p:pic>
        <p:nvPicPr>
          <p:cNvPr id="517" name="Google Shape;51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13" y="1322626"/>
            <a:ext cx="4052075" cy="27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46"/>
          <p:cNvSpPr txBox="1"/>
          <p:nvPr/>
        </p:nvSpPr>
        <p:spPr>
          <a:xfrm>
            <a:off x="1611306" y="4261225"/>
            <a:ext cx="2009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Immagine originale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19" name="Google Shape;519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9787" y="1322619"/>
            <a:ext cx="4052075" cy="278120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46"/>
          <p:cNvSpPr txBox="1"/>
          <p:nvPr/>
        </p:nvSpPr>
        <p:spPr>
          <a:xfrm>
            <a:off x="5619294" y="4261225"/>
            <a:ext cx="1913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Daltonize Tritan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7"/>
          <p:cNvSpPr txBox="1"/>
          <p:nvPr>
            <p:ph type="title"/>
          </p:nvPr>
        </p:nvSpPr>
        <p:spPr>
          <a:xfrm>
            <a:off x="1643100" y="1192600"/>
            <a:ext cx="5857800" cy="22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Grazie per l’attenzione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00" y="639400"/>
            <a:ext cx="5058199" cy="38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6"/>
          <p:cNvSpPr txBox="1"/>
          <p:nvPr/>
        </p:nvSpPr>
        <p:spPr>
          <a:xfrm>
            <a:off x="5594125" y="1291050"/>
            <a:ext cx="3365700" cy="25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L’occhio ci permette di costruire le immagini catturando gli </a:t>
            </a:r>
            <a:r>
              <a:rPr b="1" lang="it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stimoli luminosi</a:t>
            </a:r>
            <a:r>
              <a:rPr lang="it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, che vengono prima filtrati e regolati tramite la </a:t>
            </a:r>
            <a:r>
              <a:rPr b="1" lang="it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cornea e l’iride</a:t>
            </a:r>
            <a:r>
              <a:rPr lang="it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, per poi essere canalizzati dal cristallino e “proiettati” sulla </a:t>
            </a:r>
            <a:r>
              <a:rPr b="1" lang="it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retina</a:t>
            </a:r>
            <a:r>
              <a:rPr lang="it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. 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All’interno della retina troviamo lo </a:t>
            </a:r>
            <a:r>
              <a:rPr b="1" lang="it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strato nervoso</a:t>
            </a:r>
            <a:r>
              <a:rPr lang="it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, che converte gli stimoli luminosi in impulsi, e li trasmette </a:t>
            </a:r>
            <a:r>
              <a:rPr lang="it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al cervello </a:t>
            </a:r>
            <a:r>
              <a:rPr lang="it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attraverso il nervo ottico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275" y="639400"/>
            <a:ext cx="5058199" cy="38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7"/>
          <p:cNvSpPr txBox="1"/>
          <p:nvPr/>
        </p:nvSpPr>
        <p:spPr>
          <a:xfrm>
            <a:off x="5399900" y="736800"/>
            <a:ext cx="3581700" cy="3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Andremo quindi a concentrarci sulla </a:t>
            </a:r>
            <a:r>
              <a:rPr b="1" lang="it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retina</a:t>
            </a:r>
            <a:r>
              <a:rPr lang="it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, la tonaca più interna, costituita da due strati: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• </a:t>
            </a:r>
            <a:r>
              <a:rPr lang="it" sz="1200" u="sng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Lo strato pigmentato</a:t>
            </a:r>
            <a:r>
              <a:rPr lang="it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: una pellicola di cellule epiteliali contenenti melanina. 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• </a:t>
            </a:r>
            <a:r>
              <a:rPr lang="it" sz="1200" u="sng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Lo strato nervoso</a:t>
            </a:r>
            <a:r>
              <a:rPr lang="it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che contiene a sua volta tre strati:</a:t>
            </a:r>
            <a:br>
              <a:rPr lang="it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it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 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➔"/>
            </a:pPr>
            <a:r>
              <a:rPr b="1" lang="it" sz="12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S</a:t>
            </a:r>
            <a:r>
              <a:rPr b="1" lang="it" sz="12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trato dei fotorecettori</a:t>
            </a:r>
            <a:r>
              <a:rPr lang="it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(coni e bastoncelli), cellule specializzate che convertono i raggi luminosi in impulsi nervosi che vengono trasferiti ai neuroni.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➔"/>
            </a:pPr>
            <a:r>
              <a:rPr lang="it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Strato delle cellule bipolari.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➔"/>
            </a:pPr>
            <a:r>
              <a:rPr lang="it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Strato delle cellule gangliari (collegano i fotorecettori ai neuroni).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0575" y="962425"/>
            <a:ext cx="5502849" cy="2602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8"/>
          <p:cNvSpPr txBox="1"/>
          <p:nvPr/>
        </p:nvSpPr>
        <p:spPr>
          <a:xfrm>
            <a:off x="595288" y="3759525"/>
            <a:ext cx="36753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Bastoncelli</a:t>
            </a:r>
            <a:r>
              <a:rPr lang="it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:</a:t>
            </a:r>
            <a:r>
              <a:rPr lang="it" sz="120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it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(120 milioni per occhio) sono responsabili della visione notturna, consentono di distinguere le sfumature del grigio e di vedere in condizioni di luce debole (</a:t>
            </a:r>
            <a:r>
              <a:rPr b="1" lang="it" sz="12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visione scotopica</a:t>
            </a:r>
            <a:r>
              <a:rPr lang="it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)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0" name="Google Shape;310;p18"/>
          <p:cNvSpPr txBox="1"/>
          <p:nvPr/>
        </p:nvSpPr>
        <p:spPr>
          <a:xfrm>
            <a:off x="4669551" y="3672250"/>
            <a:ext cx="3879300" cy="13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Coni</a:t>
            </a:r>
            <a:r>
              <a:rPr lang="it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: (6 milioni per occhio) si occupano della visione a colori (</a:t>
            </a:r>
            <a:r>
              <a:rPr b="1" lang="it" sz="12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visione fotopica</a:t>
            </a:r>
            <a:r>
              <a:rPr lang="it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).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Troviamo 3 tipi di coni: rossi, verdi e blu; la percezione di tutti gli altri 7 milioni di colori è data dalla stimolazione combinata dei tre tipi di coni.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1" name="Google Shape;311;p18"/>
          <p:cNvSpPr txBox="1"/>
          <p:nvPr/>
        </p:nvSpPr>
        <p:spPr>
          <a:xfrm>
            <a:off x="531750" y="116550"/>
            <a:ext cx="8080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Fotorecettori</a:t>
            </a:r>
            <a:endParaRPr b="1" sz="3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225" y="-25"/>
            <a:ext cx="9244526" cy="5182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9"/>
          <p:cNvSpPr txBox="1"/>
          <p:nvPr>
            <p:ph type="title"/>
          </p:nvPr>
        </p:nvSpPr>
        <p:spPr>
          <a:xfrm>
            <a:off x="311225" y="3353375"/>
            <a:ext cx="5857800" cy="167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900">
                <a:solidFill>
                  <a:srgbClr val="202122"/>
                </a:solidFill>
              </a:rPr>
              <a:t>2. Il daltonismo</a:t>
            </a:r>
            <a:endParaRPr sz="3900">
              <a:solidFill>
                <a:srgbClr val="20212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0"/>
          <p:cNvSpPr txBox="1"/>
          <p:nvPr>
            <p:ph type="title"/>
          </p:nvPr>
        </p:nvSpPr>
        <p:spPr>
          <a:xfrm>
            <a:off x="1643100" y="259925"/>
            <a:ext cx="5857800" cy="122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Cos’è il daltonismo?</a:t>
            </a:r>
            <a:endParaRPr/>
          </a:p>
        </p:txBody>
      </p:sp>
      <p:sp>
        <p:nvSpPr>
          <p:cNvPr id="323" name="Google Shape;323;p20"/>
          <p:cNvSpPr txBox="1"/>
          <p:nvPr/>
        </p:nvSpPr>
        <p:spPr>
          <a:xfrm>
            <a:off x="694475" y="1910000"/>
            <a:ext cx="3456900" cy="22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800"/>
              </a:spcAft>
              <a:buNone/>
            </a:pPr>
            <a:r>
              <a:rPr lang="it" sz="1300">
                <a:solidFill>
                  <a:schemeClr val="lt1"/>
                </a:solidFill>
              </a:rPr>
              <a:t>Il daltonismo, o </a:t>
            </a:r>
            <a:r>
              <a:rPr b="1" lang="it" sz="1300">
                <a:solidFill>
                  <a:srgbClr val="00FF00"/>
                </a:solidFill>
              </a:rPr>
              <a:t>discromatopsia</a:t>
            </a:r>
            <a:r>
              <a:rPr lang="it" sz="1300">
                <a:solidFill>
                  <a:schemeClr val="lt1"/>
                </a:solidFill>
              </a:rPr>
              <a:t>, </a:t>
            </a:r>
            <a:r>
              <a:rPr lang="it" sz="1300">
                <a:solidFill>
                  <a:schemeClr val="lt1"/>
                </a:solidFill>
              </a:rPr>
              <a:t>è un difetto della vista caratterizzato dalla percezione distorta di alcune bande di colore. Ne esistono vari tipi e sono dovuti principalmente alla mancanza o alterazione di uno o due gruppi di coni. Questo c</a:t>
            </a:r>
            <a:r>
              <a:rPr lang="it" sz="1300">
                <a:solidFill>
                  <a:schemeClr val="lt1"/>
                </a:solidFill>
              </a:rPr>
              <a:t>ausa l’incapacità totale o parziale da parte di alcune person</a:t>
            </a:r>
            <a:r>
              <a:rPr lang="it" sz="1300">
                <a:solidFill>
                  <a:schemeClr val="lt1"/>
                </a:solidFill>
              </a:rPr>
              <a:t>e di riconoscere certe tonalità di colore.</a:t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id="324" name="Google Shape;3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9675" y="1773075"/>
            <a:ext cx="3858125" cy="26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1"/>
          <p:cNvSpPr txBox="1"/>
          <p:nvPr/>
        </p:nvSpPr>
        <p:spPr>
          <a:xfrm>
            <a:off x="592875" y="784750"/>
            <a:ext cx="38538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it" sz="2300">
                <a:solidFill>
                  <a:schemeClr val="lt1"/>
                </a:solidFill>
              </a:rPr>
              <a:t>Quali</a:t>
            </a:r>
            <a:r>
              <a:rPr b="1" lang="it" sz="2200">
                <a:solidFill>
                  <a:schemeClr val="lt1"/>
                </a:solidFill>
              </a:rPr>
              <a:t> </a:t>
            </a:r>
            <a:r>
              <a:rPr b="1" lang="it" sz="2300">
                <a:solidFill>
                  <a:schemeClr val="lt1"/>
                </a:solidFill>
              </a:rPr>
              <a:t>sono le cause?</a:t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0" name="Google Shape;330;p21"/>
          <p:cNvSpPr txBox="1"/>
          <p:nvPr/>
        </p:nvSpPr>
        <p:spPr>
          <a:xfrm>
            <a:off x="592875" y="1583350"/>
            <a:ext cx="4305900" cy="26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</a:rPr>
              <a:t>Solitamente le cause sono </a:t>
            </a:r>
            <a:r>
              <a:rPr b="1" lang="it" sz="1300">
                <a:solidFill>
                  <a:srgbClr val="00FF00"/>
                </a:solidFill>
              </a:rPr>
              <a:t>genetiche</a:t>
            </a:r>
            <a:r>
              <a:rPr lang="it" sz="1300">
                <a:solidFill>
                  <a:schemeClr val="lt1"/>
                </a:solidFill>
              </a:rPr>
              <a:t>, derivanti da mutazioni di geni che codificano i coni </a:t>
            </a:r>
            <a:r>
              <a:rPr b="1" lang="it" sz="1300">
                <a:solidFill>
                  <a:srgbClr val="00FF00"/>
                </a:solidFill>
              </a:rPr>
              <a:t>rossi e verdi</a:t>
            </a:r>
            <a:r>
              <a:rPr lang="it" sz="1300">
                <a:solidFill>
                  <a:schemeClr val="lt1"/>
                </a:solidFill>
              </a:rPr>
              <a:t>, colpiscono prevalentemente i maschi, essendo la trasmissione recessiva legata al cromosoma X.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</a:rPr>
              <a:t>Il daltonismo "acquisito" può essere provocato da: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it" sz="1300">
                <a:solidFill>
                  <a:schemeClr val="lt1"/>
                </a:solidFill>
              </a:rPr>
              <a:t>D</a:t>
            </a:r>
            <a:r>
              <a:rPr lang="it" sz="1300">
                <a:solidFill>
                  <a:schemeClr val="lt1"/>
                </a:solidFill>
              </a:rPr>
              <a:t>anneggiamento della retina, del nervo ottico o di determinate aree della corteccia cerebrale.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it" sz="1300">
                <a:solidFill>
                  <a:schemeClr val="lt1"/>
                </a:solidFill>
              </a:rPr>
              <a:t>M</a:t>
            </a:r>
            <a:r>
              <a:rPr lang="it" sz="1300">
                <a:solidFill>
                  <a:schemeClr val="lt1"/>
                </a:solidFill>
              </a:rPr>
              <a:t>alattie dell'occhio, che possono provocare un deficit del senso cromatico</a:t>
            </a:r>
            <a:endParaRPr sz="1500"/>
          </a:p>
        </p:txBody>
      </p:sp>
      <p:pic>
        <p:nvPicPr>
          <p:cNvPr id="331" name="Google Shape;3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6550" y="784750"/>
            <a:ext cx="3346075" cy="337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